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2.jpg>
</file>

<file path=ppt/media/image13.jpg>
</file>

<file path=ppt/media/image14.jpg>
</file>

<file path=ppt/media/image15.jpg>
</file>

<file path=ppt/media/image17.png>
</file>

<file path=ppt/media/image19.png>
</file>

<file path=ppt/media/image2.png>
</file>

<file path=ppt/media/image20.png>
</file>

<file path=ppt/media/image21.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c148f339d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c148f339d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c148f339dd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c148f339dd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c148f339dd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c148f339dd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c148f339dd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c148f339dd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7916"/>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c148f339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c148f339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c148f339dd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c148f339dd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c148f339dd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c148f339dd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c148f339dd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c148f339dd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5.xml"/><Relationship Id="rId9" Type="http://schemas.openxmlformats.org/officeDocument/2006/relationships/slide" Target="/ppt/slides/slide6.xml"/><Relationship Id="rId5" Type="http://schemas.openxmlformats.org/officeDocument/2006/relationships/slide" Target="/ppt/slides/slide7.xml"/><Relationship Id="rId6" Type="http://schemas.openxmlformats.org/officeDocument/2006/relationships/slide" Target="/ppt/slides/slide13.xml"/><Relationship Id="rId7" Type="http://schemas.openxmlformats.org/officeDocument/2006/relationships/slide" Target="/ppt/slides/slide14.xml"/><Relationship Id="rId8"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359850" y="11678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Introducing</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rPr b="1" lang="en-GB">
                <a:solidFill>
                  <a:srgbClr val="FF735B"/>
                </a:solidFill>
              </a:rPr>
              <a:t>      </a:t>
            </a:r>
            <a:r>
              <a:rPr b="1" lang="en-GB" sz="4500">
                <a:solidFill>
                  <a:srgbClr val="FF735B"/>
                </a:solidFill>
              </a:rPr>
              <a:t>ANTRY</a:t>
            </a:r>
            <a:endParaRPr b="1" sz="4500">
              <a:solidFill>
                <a:srgbClr val="FF735B"/>
              </a:solidFill>
            </a:endParaRPr>
          </a:p>
        </p:txBody>
      </p:sp>
      <p:sp>
        <p:nvSpPr>
          <p:cNvPr id="229" name="Google Shape;229;p17"/>
          <p:cNvSpPr txBox="1"/>
          <p:nvPr>
            <p:ph idx="1" type="subTitle"/>
          </p:nvPr>
        </p:nvSpPr>
        <p:spPr>
          <a:xfrm>
            <a:off x="4231350" y="2746725"/>
            <a:ext cx="41460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solidFill>
                  <a:srgbClr val="F1C232"/>
                </a:solidFill>
              </a:rPr>
              <a:t>A visitor log management system</a:t>
            </a:r>
            <a:endParaRPr sz="2000">
              <a:solidFill>
                <a:srgbClr val="F1C232"/>
              </a:solidFill>
            </a:endParaRPr>
          </a:p>
        </p:txBody>
      </p:sp>
      <p:pic>
        <p:nvPicPr>
          <p:cNvPr id="230" name="Google Shape;230;p17"/>
          <p:cNvPicPr preferRelativeResize="0"/>
          <p:nvPr/>
        </p:nvPicPr>
        <p:blipFill>
          <a:blip r:embed="rId3">
            <a:alphaModFix/>
          </a:blip>
          <a:stretch>
            <a:fillRect/>
          </a:stretch>
        </p:blipFill>
        <p:spPr>
          <a:xfrm>
            <a:off x="5264431" y="4383750"/>
            <a:ext cx="3879576" cy="7597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4" name="Shape 314"/>
        <p:cNvGrpSpPr/>
        <p:nvPr/>
      </p:nvGrpSpPr>
      <p:grpSpPr>
        <a:xfrm>
          <a:off x="0" y="0"/>
          <a:ext cx="0" cy="0"/>
          <a:chOff x="0" y="0"/>
          <a:chExt cx="0" cy="0"/>
        </a:xfrm>
      </p:grpSpPr>
      <p:sp>
        <p:nvSpPr>
          <p:cNvPr id="315" name="Google Shape;315;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DASHBOARD </a:t>
            </a:r>
            <a:r>
              <a:rPr b="1" lang="en-GB" sz="1800"/>
              <a:t>SCREEN</a:t>
            </a:r>
            <a:endParaRPr b="1" sz="1800"/>
          </a:p>
        </p:txBody>
      </p:sp>
      <p:sp>
        <p:nvSpPr>
          <p:cNvPr id="316" name="Google Shape;316;p26"/>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This is the dashboard where user can see his last visits along with time.</a:t>
            </a:r>
            <a:endParaRPr/>
          </a:p>
          <a:p>
            <a:pPr indent="0" lvl="0" marL="0" rtl="0" algn="l">
              <a:lnSpc>
                <a:spcPct val="115000"/>
              </a:lnSpc>
              <a:spcBef>
                <a:spcPts val="1600"/>
              </a:spcBef>
              <a:spcAft>
                <a:spcPts val="1600"/>
              </a:spcAft>
              <a:buNone/>
            </a:pPr>
            <a:r>
              <a:t/>
            </a:r>
            <a:endParaRPr/>
          </a:p>
        </p:txBody>
      </p:sp>
      <p:grpSp>
        <p:nvGrpSpPr>
          <p:cNvPr id="317" name="Google Shape;317;p26"/>
          <p:cNvGrpSpPr/>
          <p:nvPr/>
        </p:nvGrpSpPr>
        <p:grpSpPr>
          <a:xfrm>
            <a:off x="5821870" y="109529"/>
            <a:ext cx="2604469" cy="4935826"/>
            <a:chOff x="3729346" y="1055582"/>
            <a:chExt cx="1958100" cy="3777900"/>
          </a:xfrm>
        </p:grpSpPr>
        <p:sp>
          <p:nvSpPr>
            <p:cNvPr id="318" name="Google Shape;318;p26"/>
            <p:cNvSpPr/>
            <p:nvPr/>
          </p:nvSpPr>
          <p:spPr>
            <a:xfrm rot="-5400000">
              <a:off x="3276827" y="2404608"/>
              <a:ext cx="2860500" cy="14469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9" name="Google Shape;319;p26"/>
            <p:cNvSpPr/>
            <p:nvPr/>
          </p:nvSpPr>
          <p:spPr>
            <a:xfrm rot="-5400000">
              <a:off x="2819446" y="1965482"/>
              <a:ext cx="3777900" cy="19581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0" name="Google Shape;320;p26"/>
            <p:cNvSpPr/>
            <p:nvPr/>
          </p:nvSpPr>
          <p:spPr>
            <a:xfrm>
              <a:off x="4473243" y="4300359"/>
              <a:ext cx="472800" cy="76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321" name="Google Shape;321;p26"/>
          <p:cNvPicPr preferRelativeResize="0"/>
          <p:nvPr/>
        </p:nvPicPr>
        <p:blipFill>
          <a:blip r:embed="rId3">
            <a:alphaModFix/>
          </a:blip>
          <a:stretch>
            <a:fillRect/>
          </a:stretch>
        </p:blipFill>
        <p:spPr>
          <a:xfrm>
            <a:off x="5922300" y="251750"/>
            <a:ext cx="2403624" cy="46806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25" name="Shape 325"/>
        <p:cNvGrpSpPr/>
        <p:nvPr/>
      </p:nvGrpSpPr>
      <p:grpSpPr>
        <a:xfrm>
          <a:off x="0" y="0"/>
          <a:ext cx="0" cy="0"/>
          <a:chOff x="0" y="0"/>
          <a:chExt cx="0" cy="0"/>
        </a:xfrm>
      </p:grpSpPr>
      <p:sp>
        <p:nvSpPr>
          <p:cNvPr id="326" name="Google Shape;326;p2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PROFILE </a:t>
            </a:r>
            <a:r>
              <a:rPr b="1" lang="en-GB" sz="1800"/>
              <a:t>SCREEN </a:t>
            </a:r>
            <a:endParaRPr b="1" sz="1800"/>
          </a:p>
        </p:txBody>
      </p:sp>
      <p:sp>
        <p:nvSpPr>
          <p:cNvPr id="327" name="Google Shape;327;p27"/>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It contains the user data. User can edit it.</a:t>
            </a:r>
            <a:endParaRPr/>
          </a:p>
          <a:p>
            <a:pPr indent="0" lvl="0" marL="0" rtl="0" algn="l">
              <a:lnSpc>
                <a:spcPct val="115000"/>
              </a:lnSpc>
              <a:spcBef>
                <a:spcPts val="1600"/>
              </a:spcBef>
              <a:spcAft>
                <a:spcPts val="1600"/>
              </a:spcAft>
              <a:buNone/>
            </a:pPr>
            <a:r>
              <a:rPr lang="en-GB"/>
              <a:t>It also have logout button.</a:t>
            </a:r>
            <a:endParaRPr/>
          </a:p>
        </p:txBody>
      </p:sp>
      <p:grpSp>
        <p:nvGrpSpPr>
          <p:cNvPr id="328" name="Google Shape;328;p27"/>
          <p:cNvGrpSpPr/>
          <p:nvPr/>
        </p:nvGrpSpPr>
        <p:grpSpPr>
          <a:xfrm>
            <a:off x="5821870" y="109529"/>
            <a:ext cx="2604469" cy="4935826"/>
            <a:chOff x="3729346" y="1055582"/>
            <a:chExt cx="1958100" cy="3777900"/>
          </a:xfrm>
        </p:grpSpPr>
        <p:sp>
          <p:nvSpPr>
            <p:cNvPr id="329" name="Google Shape;329;p27"/>
            <p:cNvSpPr/>
            <p:nvPr/>
          </p:nvSpPr>
          <p:spPr>
            <a:xfrm rot="-5400000">
              <a:off x="3276827" y="2404608"/>
              <a:ext cx="2860500" cy="14469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0" name="Google Shape;330;p27"/>
            <p:cNvSpPr/>
            <p:nvPr/>
          </p:nvSpPr>
          <p:spPr>
            <a:xfrm rot="-5400000">
              <a:off x="2819446" y="1965482"/>
              <a:ext cx="3777900" cy="19581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1" name="Google Shape;331;p27"/>
            <p:cNvSpPr/>
            <p:nvPr/>
          </p:nvSpPr>
          <p:spPr>
            <a:xfrm>
              <a:off x="4473243" y="4300359"/>
              <a:ext cx="472800" cy="76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332" name="Google Shape;332;p27"/>
          <p:cNvPicPr preferRelativeResize="0"/>
          <p:nvPr/>
        </p:nvPicPr>
        <p:blipFill>
          <a:blip r:embed="rId3">
            <a:alphaModFix/>
          </a:blip>
          <a:stretch>
            <a:fillRect/>
          </a:stretch>
        </p:blipFill>
        <p:spPr>
          <a:xfrm>
            <a:off x="5966325" y="251750"/>
            <a:ext cx="2315575" cy="4676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6" name="Shape 336"/>
        <p:cNvGrpSpPr/>
        <p:nvPr/>
      </p:nvGrpSpPr>
      <p:grpSpPr>
        <a:xfrm>
          <a:off x="0" y="0"/>
          <a:ext cx="0" cy="0"/>
          <a:chOff x="0" y="0"/>
          <a:chExt cx="0" cy="0"/>
        </a:xfrm>
      </p:grpSpPr>
      <p:sp>
        <p:nvSpPr>
          <p:cNvPr id="337" name="Google Shape;337;p2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QR SCANNER </a:t>
            </a:r>
            <a:r>
              <a:rPr b="1" lang="en-GB" sz="1800"/>
              <a:t>SCREEN </a:t>
            </a:r>
            <a:endParaRPr b="1" sz="1800"/>
          </a:p>
        </p:txBody>
      </p:sp>
      <p:sp>
        <p:nvSpPr>
          <p:cNvPr id="338" name="Google Shape;338;p28"/>
          <p:cNvSpPr txBox="1"/>
          <p:nvPr>
            <p:ph type="title"/>
          </p:nvPr>
        </p:nvSpPr>
        <p:spPr>
          <a:xfrm>
            <a:off x="434700" y="1899500"/>
            <a:ext cx="2844900" cy="228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User have to scan the code to enter the lab or library.</a:t>
            </a:r>
            <a:endParaRPr/>
          </a:p>
          <a:p>
            <a:pPr indent="0" lvl="0" marL="0" rtl="0" algn="l">
              <a:lnSpc>
                <a:spcPct val="115000"/>
              </a:lnSpc>
              <a:spcBef>
                <a:spcPts val="1600"/>
              </a:spcBef>
              <a:spcAft>
                <a:spcPts val="0"/>
              </a:spcAft>
              <a:buNone/>
            </a:pPr>
            <a:r>
              <a:rPr lang="en-GB"/>
              <a:t>For both, entry and exit, user have to scan the code.</a:t>
            </a:r>
            <a:endParaRPr/>
          </a:p>
          <a:p>
            <a:pPr indent="0" lvl="0" marL="0" rtl="0" algn="l">
              <a:lnSpc>
                <a:spcPct val="115000"/>
              </a:lnSpc>
              <a:spcBef>
                <a:spcPts val="1600"/>
              </a:spcBef>
              <a:spcAft>
                <a:spcPts val="1600"/>
              </a:spcAft>
              <a:buNone/>
            </a:pPr>
            <a:r>
              <a:t/>
            </a:r>
            <a:endParaRPr/>
          </a:p>
        </p:txBody>
      </p:sp>
      <p:grpSp>
        <p:nvGrpSpPr>
          <p:cNvPr id="339" name="Google Shape;339;p28"/>
          <p:cNvGrpSpPr/>
          <p:nvPr/>
        </p:nvGrpSpPr>
        <p:grpSpPr>
          <a:xfrm>
            <a:off x="5821870" y="109529"/>
            <a:ext cx="2604469" cy="4935826"/>
            <a:chOff x="3729346" y="1055582"/>
            <a:chExt cx="1958100" cy="3777900"/>
          </a:xfrm>
        </p:grpSpPr>
        <p:sp>
          <p:nvSpPr>
            <p:cNvPr id="340" name="Google Shape;340;p28"/>
            <p:cNvSpPr/>
            <p:nvPr/>
          </p:nvSpPr>
          <p:spPr>
            <a:xfrm rot="-5400000">
              <a:off x="3276827" y="2404608"/>
              <a:ext cx="2860500" cy="1446900"/>
            </a:xfrm>
            <a:prstGeom prst="roundRect">
              <a:avLst>
                <a:gd fmla="val 455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1" name="Google Shape;341;p28"/>
            <p:cNvSpPr/>
            <p:nvPr/>
          </p:nvSpPr>
          <p:spPr>
            <a:xfrm rot="-5400000">
              <a:off x="2819446" y="1965482"/>
              <a:ext cx="3777900" cy="1958100"/>
            </a:xfrm>
            <a:prstGeom prst="roundRect">
              <a:avLst>
                <a:gd fmla="val 455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2" name="Google Shape;342;p28"/>
            <p:cNvSpPr/>
            <p:nvPr/>
          </p:nvSpPr>
          <p:spPr>
            <a:xfrm>
              <a:off x="4473243" y="4300359"/>
              <a:ext cx="472800" cy="76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343" name="Google Shape;343;p28"/>
          <p:cNvPicPr preferRelativeResize="0"/>
          <p:nvPr/>
        </p:nvPicPr>
        <p:blipFill>
          <a:blip r:embed="rId3">
            <a:alphaModFix/>
          </a:blip>
          <a:stretch>
            <a:fillRect/>
          </a:stretch>
        </p:blipFill>
        <p:spPr>
          <a:xfrm>
            <a:off x="5921525" y="249900"/>
            <a:ext cx="2405175" cy="46437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9"/>
          <p:cNvSpPr txBox="1"/>
          <p:nvPr>
            <p:ph idx="2" type="title"/>
          </p:nvPr>
        </p:nvSpPr>
        <p:spPr>
          <a:xfrm>
            <a:off x="775225" y="123925"/>
            <a:ext cx="31773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FF735B"/>
                </a:solidFill>
              </a:rPr>
              <a:t>ADMIN WEB INTERFACE</a:t>
            </a:r>
            <a:endParaRPr b="1" sz="1800">
              <a:solidFill>
                <a:srgbClr val="FF735B"/>
              </a:solidFill>
            </a:endParaRPr>
          </a:p>
        </p:txBody>
      </p:sp>
      <p:sp>
        <p:nvSpPr>
          <p:cNvPr id="349" name="Google Shape;349;p29"/>
          <p:cNvSpPr txBox="1"/>
          <p:nvPr>
            <p:ph type="title"/>
          </p:nvPr>
        </p:nvSpPr>
        <p:spPr>
          <a:xfrm>
            <a:off x="310400" y="1570124"/>
            <a:ext cx="2304900" cy="258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This is the admin web screen, from here, the admin can add rooms, generate code for the room, see students and visitors log.</a:t>
            </a:r>
            <a:endParaRPr/>
          </a:p>
        </p:txBody>
      </p:sp>
      <p:grpSp>
        <p:nvGrpSpPr>
          <p:cNvPr id="350" name="Google Shape;350;p29"/>
          <p:cNvGrpSpPr/>
          <p:nvPr/>
        </p:nvGrpSpPr>
        <p:grpSpPr>
          <a:xfrm>
            <a:off x="3042279" y="634823"/>
            <a:ext cx="5898753" cy="4235446"/>
            <a:chOff x="3553042" y="1657806"/>
            <a:chExt cx="3461100" cy="2671532"/>
          </a:xfrm>
        </p:grpSpPr>
        <p:sp>
          <p:nvSpPr>
            <p:cNvPr id="351" name="Google Shape;351;p29"/>
            <p:cNvSpPr/>
            <p:nvPr/>
          </p:nvSpPr>
          <p:spPr>
            <a:xfrm>
              <a:off x="4856024" y="3625653"/>
              <a:ext cx="944700" cy="663300"/>
            </a:xfrm>
            <a:prstGeom prst="trapezoid">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rot="10800000">
              <a:off x="4953871" y="3681997"/>
              <a:ext cx="400200" cy="606600"/>
            </a:xfrm>
            <a:prstGeom prst="triangle">
              <a:avLst>
                <a:gd fmla="val 96745"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4767796" y="3681816"/>
              <a:ext cx="163500" cy="606600"/>
            </a:xfrm>
            <a:prstGeom prst="triangle">
              <a:avLst>
                <a:gd fmla="val 98558"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rot="10800000">
              <a:off x="4678237" y="4276102"/>
              <a:ext cx="1210800" cy="456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rot="10800000">
              <a:off x="4668343" y="4283738"/>
              <a:ext cx="1230600" cy="456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p:nvPr/>
          </p:nvSpPr>
          <p:spPr>
            <a:xfrm>
              <a:off x="4926950" y="3681915"/>
              <a:ext cx="42900" cy="594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3553042" y="1674645"/>
              <a:ext cx="3461100" cy="2014500"/>
            </a:xfrm>
            <a:prstGeom prst="roundRect">
              <a:avLst>
                <a:gd fmla="val 188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9"/>
            <p:cNvSpPr/>
            <p:nvPr/>
          </p:nvSpPr>
          <p:spPr>
            <a:xfrm>
              <a:off x="3553042" y="1657806"/>
              <a:ext cx="3461100" cy="2014500"/>
            </a:xfrm>
            <a:prstGeom prst="roundRect">
              <a:avLst>
                <a:gd fmla="val 176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9" name="Google Shape;359;p29"/>
          <p:cNvPicPr preferRelativeResize="0"/>
          <p:nvPr/>
        </p:nvPicPr>
        <p:blipFill>
          <a:blip r:embed="rId3">
            <a:alphaModFix/>
          </a:blip>
          <a:stretch>
            <a:fillRect/>
          </a:stretch>
        </p:blipFill>
        <p:spPr>
          <a:xfrm>
            <a:off x="3118950" y="685924"/>
            <a:ext cx="5745399" cy="31124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3" name="Shape 363"/>
        <p:cNvGrpSpPr/>
        <p:nvPr/>
      </p:nvGrpSpPr>
      <p:grpSpPr>
        <a:xfrm>
          <a:off x="0" y="0"/>
          <a:ext cx="0" cy="0"/>
          <a:chOff x="0" y="0"/>
          <a:chExt cx="0" cy="0"/>
        </a:xfrm>
      </p:grpSpPr>
      <p:sp>
        <p:nvSpPr>
          <p:cNvPr id="364" name="Google Shape;364;p30"/>
          <p:cNvSpPr txBox="1"/>
          <p:nvPr>
            <p:ph type="title"/>
          </p:nvPr>
        </p:nvSpPr>
        <p:spPr>
          <a:xfrm>
            <a:off x="1494900" y="148750"/>
            <a:ext cx="58911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000">
                <a:solidFill>
                  <a:srgbClr val="FF735B"/>
                </a:solidFill>
              </a:rPr>
              <a:t>CONCLUSION</a:t>
            </a:r>
            <a:endParaRPr b="1" sz="3000">
              <a:solidFill>
                <a:srgbClr val="FF735B"/>
              </a:solidFill>
            </a:endParaRPr>
          </a:p>
        </p:txBody>
      </p:sp>
      <p:sp>
        <p:nvSpPr>
          <p:cNvPr id="365" name="Google Shape;365;p30"/>
          <p:cNvSpPr txBox="1"/>
          <p:nvPr/>
        </p:nvSpPr>
        <p:spPr>
          <a:xfrm>
            <a:off x="7780900" y="4103850"/>
            <a:ext cx="138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366" name="Google Shape;366;p30"/>
          <p:cNvSpPr txBox="1"/>
          <p:nvPr/>
        </p:nvSpPr>
        <p:spPr>
          <a:xfrm>
            <a:off x="1849625" y="1456900"/>
            <a:ext cx="6005100" cy="2907300"/>
          </a:xfrm>
          <a:prstGeom prst="rect">
            <a:avLst/>
          </a:prstGeom>
          <a:noFill/>
          <a:ln>
            <a:noFill/>
          </a:ln>
        </p:spPr>
        <p:txBody>
          <a:bodyPr anchorCtr="0" anchor="t" bIns="91425" lIns="91425" spcFirstLastPara="1" rIns="91425" wrap="square" tIns="91425">
            <a:spAutoFit/>
          </a:bodyPr>
          <a:lstStyle/>
          <a:p>
            <a:pPr indent="-323850" lvl="0" marL="457200" rtl="0" algn="l">
              <a:lnSpc>
                <a:spcPct val="107916"/>
              </a:lnSpc>
              <a:spcBef>
                <a:spcPts val="0"/>
              </a:spcBef>
              <a:spcAft>
                <a:spcPts val="0"/>
              </a:spcAft>
              <a:buClr>
                <a:schemeClr val="lt1"/>
              </a:buClr>
              <a:buSzPts val="1500"/>
              <a:buFont typeface="Montserrat"/>
              <a:buChar char="●"/>
            </a:pPr>
            <a:r>
              <a:rPr lang="en-GB" sz="1500">
                <a:solidFill>
                  <a:schemeClr val="lt1"/>
                </a:solidFill>
                <a:latin typeface="Montserrat"/>
                <a:ea typeface="Montserrat"/>
                <a:cs typeface="Montserrat"/>
                <a:sym typeface="Montserrat"/>
              </a:rPr>
              <a:t>This application can drastically reduce the pen paper work as it can be automated.</a:t>
            </a:r>
            <a:br>
              <a:rPr lang="en-GB" sz="1500">
                <a:solidFill>
                  <a:schemeClr val="lt1"/>
                </a:solidFill>
                <a:latin typeface="Montserrat"/>
                <a:ea typeface="Montserrat"/>
                <a:cs typeface="Montserrat"/>
                <a:sym typeface="Montserrat"/>
              </a:rPr>
            </a:br>
            <a:endParaRPr sz="1500">
              <a:solidFill>
                <a:schemeClr val="lt1"/>
              </a:solidFill>
              <a:latin typeface="Montserrat"/>
              <a:ea typeface="Montserrat"/>
              <a:cs typeface="Montserrat"/>
              <a:sym typeface="Montserrat"/>
            </a:endParaRPr>
          </a:p>
          <a:p>
            <a:pPr indent="-323850" lvl="0" marL="457200" rtl="0" algn="l">
              <a:lnSpc>
                <a:spcPct val="107916"/>
              </a:lnSpc>
              <a:spcBef>
                <a:spcPts val="0"/>
              </a:spcBef>
              <a:spcAft>
                <a:spcPts val="0"/>
              </a:spcAft>
              <a:buClr>
                <a:schemeClr val="lt1"/>
              </a:buClr>
              <a:buSzPts val="1500"/>
              <a:buFont typeface="Montserrat"/>
              <a:buChar char="●"/>
            </a:pPr>
            <a:r>
              <a:rPr lang="en-GB" sz="1500">
                <a:solidFill>
                  <a:schemeClr val="lt1"/>
                </a:solidFill>
                <a:latin typeface="Montserrat"/>
                <a:ea typeface="Montserrat"/>
                <a:cs typeface="Montserrat"/>
                <a:sym typeface="Montserrat"/>
              </a:rPr>
              <a:t>It can also help in storing the information in more easy way and can be used to take attendance.</a:t>
            </a:r>
            <a:br>
              <a:rPr lang="en-GB" sz="1500">
                <a:solidFill>
                  <a:schemeClr val="lt1"/>
                </a:solidFill>
                <a:latin typeface="Montserrat"/>
                <a:ea typeface="Montserrat"/>
                <a:cs typeface="Montserrat"/>
                <a:sym typeface="Montserrat"/>
              </a:rPr>
            </a:br>
            <a:endParaRPr sz="1500">
              <a:solidFill>
                <a:schemeClr val="lt1"/>
              </a:solidFill>
              <a:latin typeface="Montserrat"/>
              <a:ea typeface="Montserrat"/>
              <a:cs typeface="Montserrat"/>
              <a:sym typeface="Montserrat"/>
            </a:endParaRPr>
          </a:p>
          <a:p>
            <a:pPr indent="-323850" lvl="0" marL="457200" rtl="0" algn="l">
              <a:lnSpc>
                <a:spcPct val="107916"/>
              </a:lnSpc>
              <a:spcBef>
                <a:spcPts val="0"/>
              </a:spcBef>
              <a:spcAft>
                <a:spcPts val="0"/>
              </a:spcAft>
              <a:buClr>
                <a:schemeClr val="lt1"/>
              </a:buClr>
              <a:buSzPts val="1500"/>
              <a:buFont typeface="Montserrat"/>
              <a:buChar char="●"/>
            </a:pPr>
            <a:r>
              <a:rPr lang="en-GB" sz="1500">
                <a:solidFill>
                  <a:schemeClr val="lt1"/>
                </a:solidFill>
                <a:latin typeface="Montserrat"/>
                <a:ea typeface="Montserrat"/>
                <a:cs typeface="Montserrat"/>
                <a:sym typeface="Montserrat"/>
              </a:rPr>
              <a:t>With simple user interface, it will be easy to use and user friendly </a:t>
            </a:r>
            <a:br>
              <a:rPr lang="en-GB" sz="1500">
                <a:solidFill>
                  <a:schemeClr val="lt1"/>
                </a:solidFill>
                <a:latin typeface="Montserrat"/>
                <a:ea typeface="Montserrat"/>
                <a:cs typeface="Montserrat"/>
                <a:sym typeface="Montserrat"/>
              </a:rPr>
            </a:br>
            <a:endParaRPr sz="1500">
              <a:solidFill>
                <a:schemeClr val="lt1"/>
              </a:solidFill>
              <a:latin typeface="Montserrat"/>
              <a:ea typeface="Montserrat"/>
              <a:cs typeface="Montserrat"/>
              <a:sym typeface="Montserrat"/>
            </a:endParaRPr>
          </a:p>
          <a:p>
            <a:pPr indent="-323850" lvl="0" marL="457200" rtl="0" algn="l">
              <a:lnSpc>
                <a:spcPct val="107916"/>
              </a:lnSpc>
              <a:spcBef>
                <a:spcPts val="0"/>
              </a:spcBef>
              <a:spcAft>
                <a:spcPts val="0"/>
              </a:spcAft>
              <a:buClr>
                <a:schemeClr val="lt1"/>
              </a:buClr>
              <a:buSzPts val="1500"/>
              <a:buFont typeface="Montserrat"/>
              <a:buChar char="●"/>
            </a:pPr>
            <a:r>
              <a:rPr lang="en-GB" sz="1500">
                <a:solidFill>
                  <a:schemeClr val="lt1"/>
                </a:solidFill>
                <a:latin typeface="Montserrat"/>
                <a:ea typeface="Montserrat"/>
                <a:cs typeface="Montserrat"/>
                <a:sym typeface="Montserrat"/>
              </a:rPr>
              <a:t>Hence this system is capable of doing all such operations with effective results.</a:t>
            </a:r>
            <a:endParaRPr sz="1800">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grpSp>
        <p:nvGrpSpPr>
          <p:cNvPr id="371" name="Google Shape;371;p31"/>
          <p:cNvGrpSpPr/>
          <p:nvPr/>
        </p:nvGrpSpPr>
        <p:grpSpPr>
          <a:xfrm>
            <a:off x="4066820" y="1553491"/>
            <a:ext cx="3159984" cy="2439109"/>
            <a:chOff x="3553042" y="1657806"/>
            <a:chExt cx="3461100" cy="2671532"/>
          </a:xfrm>
        </p:grpSpPr>
        <p:sp>
          <p:nvSpPr>
            <p:cNvPr id="372" name="Google Shape;372;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0" name="Google Shape;380;p31"/>
          <p:cNvPicPr preferRelativeResize="0"/>
          <p:nvPr/>
        </p:nvPicPr>
        <p:blipFill>
          <a:blip r:embed="rId3">
            <a:alphaModFix/>
          </a:blip>
          <a:stretch>
            <a:fillRect/>
          </a:stretch>
        </p:blipFill>
        <p:spPr>
          <a:xfrm>
            <a:off x="3802813" y="1892950"/>
            <a:ext cx="3687999" cy="1170575"/>
          </a:xfrm>
          <a:prstGeom prst="rect">
            <a:avLst/>
          </a:prstGeom>
          <a:noFill/>
          <a:ln>
            <a:noFill/>
          </a:ln>
        </p:spPr>
      </p:pic>
      <p:sp>
        <p:nvSpPr>
          <p:cNvPr id="381" name="Google Shape;381;p31"/>
          <p:cNvSpPr txBox="1"/>
          <p:nvPr>
            <p:ph type="title"/>
          </p:nvPr>
        </p:nvSpPr>
        <p:spPr>
          <a:xfrm>
            <a:off x="708925" y="2132050"/>
            <a:ext cx="33579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t>Thank you!</a:t>
            </a:r>
            <a:endParaRPr b="1" sz="3200"/>
          </a:p>
        </p:txBody>
      </p:sp>
      <p:sp>
        <p:nvSpPr>
          <p:cNvPr id="382" name="Google Shape;382;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31"/>
          <p:cNvGrpSpPr/>
          <p:nvPr/>
        </p:nvGrpSpPr>
        <p:grpSpPr>
          <a:xfrm>
            <a:off x="6762480" y="2546254"/>
            <a:ext cx="1024386" cy="1522884"/>
            <a:chOff x="6505573" y="2745170"/>
            <a:chExt cx="1122000" cy="1668000"/>
          </a:xfrm>
        </p:grpSpPr>
        <p:sp>
          <p:nvSpPr>
            <p:cNvPr id="384" name="Google Shape;384;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8" name="Google Shape;388;p31"/>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89" name="Google Shape;389;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31"/>
          <p:cNvGrpSpPr/>
          <p:nvPr/>
        </p:nvGrpSpPr>
        <p:grpSpPr>
          <a:xfrm>
            <a:off x="6405845" y="3121897"/>
            <a:ext cx="520684" cy="1036470"/>
            <a:chOff x="9543736" y="4486132"/>
            <a:chExt cx="570300" cy="1135235"/>
          </a:xfrm>
        </p:grpSpPr>
        <p:sp>
          <p:nvSpPr>
            <p:cNvPr id="391" name="Google Shape;391;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95" name="Google Shape;395;p31"/>
          <p:cNvPicPr preferRelativeResize="0"/>
          <p:nvPr/>
        </p:nvPicPr>
        <p:blipFill rotWithShape="1">
          <a:blip r:embed="rId4">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96" name="Google Shape;396;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31"/>
          <p:cNvGrpSpPr/>
          <p:nvPr/>
        </p:nvGrpSpPr>
        <p:grpSpPr>
          <a:xfrm>
            <a:off x="7564804" y="3443361"/>
            <a:ext cx="455496" cy="692277"/>
            <a:chOff x="7384375" y="3728000"/>
            <a:chExt cx="498900" cy="758244"/>
          </a:xfrm>
        </p:grpSpPr>
        <p:sp>
          <p:nvSpPr>
            <p:cNvPr id="398" name="Google Shape;398;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31"/>
          <p:cNvGrpSpPr/>
          <p:nvPr/>
        </p:nvGrpSpPr>
        <p:grpSpPr>
          <a:xfrm>
            <a:off x="7564836" y="3561758"/>
            <a:ext cx="478081" cy="462776"/>
            <a:chOff x="7384385" y="3857442"/>
            <a:chExt cx="523637" cy="506874"/>
          </a:xfrm>
        </p:grpSpPr>
        <p:sp>
          <p:nvSpPr>
            <p:cNvPr id="403" name="Google Shape;403;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31"/>
            <p:cNvGrpSpPr/>
            <p:nvPr/>
          </p:nvGrpSpPr>
          <p:grpSpPr>
            <a:xfrm>
              <a:off x="7384385" y="3857442"/>
              <a:ext cx="523637" cy="498900"/>
              <a:chOff x="7384385" y="3857442"/>
              <a:chExt cx="523637" cy="498900"/>
            </a:xfrm>
          </p:grpSpPr>
          <p:sp>
            <p:nvSpPr>
              <p:cNvPr id="405" name="Google Shape;405;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07" name="Google Shape;407;p31"/>
          <p:cNvPicPr preferRelativeResize="0"/>
          <p:nvPr/>
        </p:nvPicPr>
        <p:blipFill rotWithShape="1">
          <a:blip r:embed="rId4">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08" name="Google Shape;408;p31"/>
          <p:cNvGrpSpPr/>
          <p:nvPr/>
        </p:nvGrpSpPr>
        <p:grpSpPr>
          <a:xfrm>
            <a:off x="8110843" y="3443361"/>
            <a:ext cx="435785" cy="692277"/>
            <a:chOff x="7982421" y="3727763"/>
            <a:chExt cx="477311" cy="758244"/>
          </a:xfrm>
        </p:grpSpPr>
        <p:sp>
          <p:nvSpPr>
            <p:cNvPr id="409" name="Google Shape;409;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17" name="Google Shape;417;p31"/>
          <p:cNvPicPr preferRelativeResize="0"/>
          <p:nvPr/>
        </p:nvPicPr>
        <p:blipFill rotWithShape="1">
          <a:blip r:embed="rId4">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0" y="633875"/>
            <a:ext cx="9144000" cy="48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000">
                <a:solidFill>
                  <a:srgbClr val="FF735B"/>
                </a:solidFill>
              </a:rPr>
              <a:t>Table of Content</a:t>
            </a:r>
            <a:endParaRPr b="1" sz="3000">
              <a:solidFill>
                <a:srgbClr val="FF735B"/>
              </a:solidFill>
            </a:endParaRPr>
          </a:p>
        </p:txBody>
      </p:sp>
      <p:sp>
        <p:nvSpPr>
          <p:cNvPr id="236" name="Google Shape;236;p18"/>
          <p:cNvSpPr txBox="1"/>
          <p:nvPr/>
        </p:nvSpPr>
        <p:spPr>
          <a:xfrm>
            <a:off x="2776555" y="1704850"/>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3">
                  <a:extLst>
                    <a:ext uri="{A12FA001-AC4F-418D-AE19-62706E023703}">
                      <ahyp:hlinkClr val="tx"/>
                    </a:ext>
                  </a:extLst>
                </a:hlinkClick>
              </a:rPr>
              <a:t>Introduction</a:t>
            </a:r>
            <a:endParaRPr sz="2400">
              <a:solidFill>
                <a:schemeClr val="accent2"/>
              </a:solidFill>
              <a:latin typeface="Average"/>
              <a:ea typeface="Average"/>
              <a:cs typeface="Average"/>
              <a:sym typeface="Average"/>
            </a:endParaRPr>
          </a:p>
        </p:txBody>
      </p:sp>
      <p:sp>
        <p:nvSpPr>
          <p:cNvPr id="237" name="Google Shape;237;p18"/>
          <p:cNvSpPr txBox="1"/>
          <p:nvPr/>
        </p:nvSpPr>
        <p:spPr>
          <a:xfrm>
            <a:off x="2776555" y="2163942"/>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4">
                  <a:extLst>
                    <a:ext uri="{A12FA001-AC4F-418D-AE19-62706E023703}">
                      <ahyp:hlinkClr val="tx"/>
                    </a:ext>
                  </a:extLst>
                </a:hlinkClick>
              </a:rPr>
              <a:t>Technologies Used</a:t>
            </a:r>
            <a:endParaRPr sz="2000">
              <a:solidFill>
                <a:schemeClr val="accent2"/>
              </a:solidFill>
              <a:latin typeface="Montserrat"/>
              <a:ea typeface="Montserrat"/>
              <a:cs typeface="Montserrat"/>
              <a:sym typeface="Montserrat"/>
            </a:endParaRPr>
          </a:p>
        </p:txBody>
      </p:sp>
      <p:sp>
        <p:nvSpPr>
          <p:cNvPr id="238" name="Google Shape;238;p18"/>
          <p:cNvSpPr txBox="1"/>
          <p:nvPr/>
        </p:nvSpPr>
        <p:spPr>
          <a:xfrm>
            <a:off x="2776555" y="3003060"/>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5">
                  <a:extLst>
                    <a:ext uri="{A12FA001-AC4F-418D-AE19-62706E023703}">
                      <ahyp:hlinkClr val="tx"/>
                    </a:ext>
                  </a:extLst>
                </a:hlinkClick>
              </a:rPr>
              <a:t>Android Interfaces</a:t>
            </a:r>
            <a:endParaRPr sz="2000">
              <a:solidFill>
                <a:schemeClr val="accent2"/>
              </a:solidFill>
              <a:latin typeface="Montserrat"/>
              <a:ea typeface="Montserrat"/>
              <a:cs typeface="Montserrat"/>
              <a:sym typeface="Montserrat"/>
            </a:endParaRPr>
          </a:p>
        </p:txBody>
      </p:sp>
      <p:sp>
        <p:nvSpPr>
          <p:cNvPr id="239" name="Google Shape;239;p18"/>
          <p:cNvSpPr txBox="1"/>
          <p:nvPr/>
        </p:nvSpPr>
        <p:spPr>
          <a:xfrm>
            <a:off x="2776555" y="3462152"/>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6">
                  <a:extLst>
                    <a:ext uri="{A12FA001-AC4F-418D-AE19-62706E023703}">
                      <ahyp:hlinkClr val="tx"/>
                    </a:ext>
                  </a:extLst>
                </a:hlinkClick>
              </a:rPr>
              <a:t>Admin Web Interface</a:t>
            </a:r>
            <a:endParaRPr sz="2400">
              <a:solidFill>
                <a:schemeClr val="accent2"/>
              </a:solidFill>
              <a:latin typeface="Average"/>
              <a:ea typeface="Average"/>
              <a:cs typeface="Average"/>
              <a:sym typeface="Average"/>
            </a:endParaRPr>
          </a:p>
        </p:txBody>
      </p:sp>
      <p:sp>
        <p:nvSpPr>
          <p:cNvPr id="240" name="Google Shape;240;p18"/>
          <p:cNvSpPr txBox="1"/>
          <p:nvPr/>
        </p:nvSpPr>
        <p:spPr>
          <a:xfrm>
            <a:off x="2776555" y="3921245"/>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7">
                  <a:extLst>
                    <a:ext uri="{A12FA001-AC4F-418D-AE19-62706E023703}">
                      <ahyp:hlinkClr val="tx"/>
                    </a:ext>
                  </a:extLst>
                </a:hlinkClick>
              </a:rPr>
              <a:t>Conclusion</a:t>
            </a:r>
            <a:endParaRPr sz="2400">
              <a:solidFill>
                <a:schemeClr val="accent2"/>
              </a:solidFill>
              <a:latin typeface="Average"/>
              <a:ea typeface="Average"/>
              <a:cs typeface="Average"/>
              <a:sym typeface="Average"/>
            </a:endParaRPr>
          </a:p>
        </p:txBody>
      </p:sp>
      <p:sp>
        <p:nvSpPr>
          <p:cNvPr id="241" name="Google Shape;241;p18"/>
          <p:cNvSpPr txBox="1"/>
          <p:nvPr/>
        </p:nvSpPr>
        <p:spPr>
          <a:xfrm>
            <a:off x="2776551" y="4380333"/>
            <a:ext cx="4406700" cy="45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400">
              <a:solidFill>
                <a:schemeClr val="accent2"/>
              </a:solidFill>
              <a:latin typeface="Average"/>
              <a:ea typeface="Average"/>
              <a:cs typeface="Average"/>
              <a:sym typeface="Average"/>
            </a:endParaRPr>
          </a:p>
        </p:txBody>
      </p:sp>
      <p:pic>
        <p:nvPicPr>
          <p:cNvPr id="242" name="Google Shape;242;p18"/>
          <p:cNvPicPr preferRelativeResize="0"/>
          <p:nvPr/>
        </p:nvPicPr>
        <p:blipFill>
          <a:blip r:embed="rId8">
            <a:alphaModFix/>
          </a:blip>
          <a:stretch>
            <a:fillRect/>
          </a:stretch>
        </p:blipFill>
        <p:spPr>
          <a:xfrm>
            <a:off x="0" y="3924300"/>
            <a:ext cx="1219200" cy="1219200"/>
          </a:xfrm>
          <a:prstGeom prst="rect">
            <a:avLst/>
          </a:prstGeom>
          <a:noFill/>
          <a:ln>
            <a:noFill/>
          </a:ln>
        </p:spPr>
      </p:pic>
      <p:sp>
        <p:nvSpPr>
          <p:cNvPr id="243" name="Google Shape;243;p18"/>
          <p:cNvSpPr txBox="1"/>
          <p:nvPr/>
        </p:nvSpPr>
        <p:spPr>
          <a:xfrm>
            <a:off x="2776550" y="2592038"/>
            <a:ext cx="6321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accent2"/>
                </a:solidFill>
                <a:uFill>
                  <a:noFill/>
                </a:uFill>
                <a:latin typeface="Montserrat"/>
                <a:ea typeface="Montserrat"/>
                <a:cs typeface="Montserrat"/>
                <a:sym typeface="Montserrat"/>
                <a:hlinkClick action="ppaction://hlinksldjump" r:id="rId9">
                  <a:extLst>
                    <a:ext uri="{A12FA001-AC4F-418D-AE19-62706E023703}">
                      <ahyp:hlinkClr val="tx"/>
                    </a:ext>
                  </a:extLst>
                </a:hlinkClick>
              </a:rPr>
              <a:t>S</a:t>
            </a:r>
            <a:r>
              <a:rPr lang="en-GB" sz="2000">
                <a:solidFill>
                  <a:schemeClr val="accent2"/>
                </a:solidFill>
                <a:latin typeface="Montserrat"/>
                <a:ea typeface="Montserrat"/>
                <a:cs typeface="Montserrat"/>
                <a:sym typeface="Montserrat"/>
              </a:rPr>
              <a:t>tate Diagram</a:t>
            </a:r>
            <a:endParaRPr sz="2000">
              <a:solidFill>
                <a:schemeClr val="accent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FF735B"/>
                </a:solidFill>
              </a:rPr>
              <a:t>INTRODUCTION</a:t>
            </a:r>
            <a:endParaRPr b="1" sz="3000">
              <a:solidFill>
                <a:srgbClr val="FF735B"/>
              </a:solidFill>
            </a:endParaRPr>
          </a:p>
        </p:txBody>
      </p:sp>
      <p:sp>
        <p:nvSpPr>
          <p:cNvPr id="249" name="Google Shape;24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07916"/>
              </a:lnSpc>
              <a:spcBef>
                <a:spcPts val="0"/>
              </a:spcBef>
              <a:spcAft>
                <a:spcPts val="0"/>
              </a:spcAft>
              <a:buNone/>
            </a:pPr>
            <a:r>
              <a:rPr lang="en-GB" sz="1500">
                <a:latin typeface="Montserrat"/>
                <a:ea typeface="Montserrat"/>
                <a:cs typeface="Montserrat"/>
                <a:sym typeface="Montserrat"/>
              </a:rPr>
              <a:t>The computer becomes important equipment to the organization to store the data and to process the data for any purpose. It also can be used to access and process any data and information needed easily and less in time.</a:t>
            </a:r>
            <a:endParaRPr sz="1500">
              <a:latin typeface="Montserrat"/>
              <a:ea typeface="Montserrat"/>
              <a:cs typeface="Montserrat"/>
              <a:sym typeface="Montserrat"/>
            </a:endParaRPr>
          </a:p>
          <a:p>
            <a:pPr indent="0" lvl="0" marL="0" rtl="0" algn="just">
              <a:lnSpc>
                <a:spcPct val="107916"/>
              </a:lnSpc>
              <a:spcBef>
                <a:spcPts val="800"/>
              </a:spcBef>
              <a:spcAft>
                <a:spcPts val="0"/>
              </a:spcAft>
              <a:buNone/>
            </a:pPr>
            <a:r>
              <a:rPr lang="en-GB" sz="1500">
                <a:latin typeface="Montserrat"/>
                <a:ea typeface="Montserrat"/>
                <a:cs typeface="Montserrat"/>
                <a:sym typeface="Montserrat"/>
              </a:rPr>
              <a:t>Our university has more than 25 labs and a Library.</a:t>
            </a:r>
            <a:r>
              <a:rPr lang="en-GB" sz="1500">
                <a:latin typeface="Montserrat"/>
                <a:ea typeface="Montserrat"/>
                <a:cs typeface="Montserrat"/>
                <a:sym typeface="Montserrat"/>
              </a:rPr>
              <a:t> Our university still uses log book to store the details of the visitors and student who have visited these centers.</a:t>
            </a:r>
            <a:endParaRPr sz="1500">
              <a:latin typeface="Montserrat"/>
              <a:ea typeface="Montserrat"/>
              <a:cs typeface="Montserrat"/>
              <a:sym typeface="Montserrat"/>
            </a:endParaRPr>
          </a:p>
          <a:p>
            <a:pPr indent="0" lvl="0" marL="0" rtl="0" algn="just">
              <a:lnSpc>
                <a:spcPct val="107916"/>
              </a:lnSpc>
              <a:spcBef>
                <a:spcPts val="1200"/>
              </a:spcBef>
              <a:spcAft>
                <a:spcPts val="0"/>
              </a:spcAft>
              <a:buNone/>
            </a:pPr>
            <a:r>
              <a:rPr lang="en-GB" sz="1500">
                <a:latin typeface="Montserrat"/>
                <a:ea typeface="Montserrat"/>
                <a:cs typeface="Montserrat"/>
                <a:sym typeface="Montserrat"/>
              </a:rPr>
              <a:t>Therefore, we have developed a app that will do this for us.</a:t>
            </a:r>
            <a:endParaRPr sz="1500">
              <a:latin typeface="Montserrat"/>
              <a:ea typeface="Montserrat"/>
              <a:cs typeface="Montserrat"/>
              <a:sym typeface="Montserrat"/>
            </a:endParaRPr>
          </a:p>
          <a:p>
            <a:pPr indent="0" lvl="0" marL="0" rtl="0" algn="just">
              <a:lnSpc>
                <a:spcPct val="107916"/>
              </a:lnSpc>
              <a:spcBef>
                <a:spcPts val="1200"/>
              </a:spcBef>
              <a:spcAft>
                <a:spcPts val="0"/>
              </a:spcAft>
              <a:buNone/>
            </a:pPr>
            <a:r>
              <a:t/>
            </a:r>
            <a:endParaRPr sz="1500">
              <a:latin typeface="Montserrat"/>
              <a:ea typeface="Montserrat"/>
              <a:cs typeface="Montserrat"/>
              <a:sym typeface="Montserrat"/>
            </a:endParaRPr>
          </a:p>
          <a:p>
            <a:pPr indent="0" lvl="0" marL="0" rtl="0" algn="l">
              <a:spcBef>
                <a:spcPts val="12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735B"/>
                </a:solidFill>
              </a:rPr>
              <a:t>I</a:t>
            </a:r>
            <a:r>
              <a:rPr b="1" lang="en-GB">
                <a:solidFill>
                  <a:srgbClr val="FF735B"/>
                </a:solidFill>
              </a:rPr>
              <a:t>NTRODUCTION CONT.</a:t>
            </a:r>
            <a:endParaRPr b="1">
              <a:solidFill>
                <a:srgbClr val="FF735B"/>
              </a:solidFill>
            </a:endParaRPr>
          </a:p>
          <a:p>
            <a:pPr indent="0" lvl="0" marL="0" rtl="0" algn="l">
              <a:spcBef>
                <a:spcPts val="0"/>
              </a:spcBef>
              <a:spcAft>
                <a:spcPts val="0"/>
              </a:spcAft>
              <a:buNone/>
            </a:pPr>
            <a:r>
              <a:t/>
            </a:r>
            <a:endParaRPr b="1" sz="2700">
              <a:solidFill>
                <a:srgbClr val="FF735B"/>
              </a:solidFill>
            </a:endParaRPr>
          </a:p>
          <a:p>
            <a:pPr indent="0" lvl="0" marL="0" rtl="0" algn="l">
              <a:spcBef>
                <a:spcPts val="0"/>
              </a:spcBef>
              <a:spcAft>
                <a:spcPts val="0"/>
              </a:spcAft>
              <a:buNone/>
            </a:pPr>
            <a:r>
              <a:rPr b="1" lang="en-GB" sz="1500">
                <a:solidFill>
                  <a:srgbClr val="FF735B"/>
                </a:solidFill>
              </a:rPr>
              <a:t>Key features</a:t>
            </a:r>
            <a:endParaRPr b="1" sz="1500">
              <a:solidFill>
                <a:srgbClr val="FF735B"/>
              </a:solidFill>
            </a:endParaRPr>
          </a:p>
        </p:txBody>
      </p:sp>
      <p:sp>
        <p:nvSpPr>
          <p:cNvPr id="255" name="Google Shape;255;p20"/>
          <p:cNvSpPr txBox="1"/>
          <p:nvPr/>
        </p:nvSpPr>
        <p:spPr>
          <a:xfrm>
            <a:off x="1297500" y="16549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2030400" y="1654975"/>
            <a:ext cx="5877300" cy="808800"/>
          </a:xfrm>
          <a:prstGeom prst="rect">
            <a:avLst/>
          </a:prstGeom>
        </p:spPr>
        <p:txBody>
          <a:bodyPr anchorCtr="0" anchor="t" bIns="91425" lIns="91425" spcFirstLastPara="1" rIns="91425" wrap="square" tIns="91425">
            <a:noAutofit/>
          </a:bodyPr>
          <a:lstStyle/>
          <a:p>
            <a:pPr indent="0" lvl="0" marL="0" rtl="0" algn="just">
              <a:lnSpc>
                <a:spcPct val="107916"/>
              </a:lnSpc>
              <a:spcBef>
                <a:spcPts val="0"/>
              </a:spcBef>
              <a:spcAft>
                <a:spcPts val="1200"/>
              </a:spcAft>
              <a:buNone/>
            </a:pPr>
            <a:r>
              <a:rPr lang="en-GB" sz="1500">
                <a:latin typeface="Montserrat"/>
                <a:ea typeface="Montserrat"/>
                <a:cs typeface="Montserrat"/>
                <a:sym typeface="Montserrat"/>
              </a:rPr>
              <a:t>This app </a:t>
            </a:r>
            <a:r>
              <a:rPr lang="en-GB" sz="1500">
                <a:latin typeface="Montserrat"/>
                <a:ea typeface="Montserrat"/>
                <a:cs typeface="Montserrat"/>
                <a:sym typeface="Montserrat"/>
              </a:rPr>
              <a:t>will digitalise this process and hence reduce the time of filling the logbook again and again and also eliminate the uses of paper and pen.</a:t>
            </a:r>
            <a:endParaRPr>
              <a:solidFill>
                <a:srgbClr val="FFFFFF"/>
              </a:solidFill>
            </a:endParaRPr>
          </a:p>
        </p:txBody>
      </p:sp>
      <p:sp>
        <p:nvSpPr>
          <p:cNvPr id="257" name="Google Shape;257;p20"/>
          <p:cNvSpPr txBox="1"/>
          <p:nvPr/>
        </p:nvSpPr>
        <p:spPr>
          <a:xfrm>
            <a:off x="1297500" y="25717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2030400" y="2571738"/>
            <a:ext cx="5877300" cy="808800"/>
          </a:xfrm>
          <a:prstGeom prst="rect">
            <a:avLst/>
          </a:prstGeom>
        </p:spPr>
        <p:txBody>
          <a:bodyPr anchorCtr="0" anchor="t" bIns="91425" lIns="91425" spcFirstLastPara="1" rIns="91425" wrap="square" tIns="91425">
            <a:noAutofit/>
          </a:bodyPr>
          <a:lstStyle/>
          <a:p>
            <a:pPr indent="0" lvl="0" marL="0" rtl="0" algn="just">
              <a:lnSpc>
                <a:spcPct val="107916"/>
              </a:lnSpc>
              <a:spcBef>
                <a:spcPts val="0"/>
              </a:spcBef>
              <a:spcAft>
                <a:spcPts val="0"/>
              </a:spcAft>
              <a:buNone/>
            </a:pPr>
            <a:r>
              <a:rPr lang="en-GB" sz="1500">
                <a:latin typeface="Montserrat"/>
                <a:ea typeface="Montserrat"/>
                <a:cs typeface="Montserrat"/>
                <a:sym typeface="Montserrat"/>
              </a:rPr>
              <a:t>The mobile app will have a scanner which will scan the qr code at each labs and fills all the required details, a dashboard where student can see their last visited labs and profile page where they have their details.</a:t>
            </a:r>
            <a:endParaRPr sz="1500">
              <a:latin typeface="Montserrat"/>
              <a:ea typeface="Montserrat"/>
              <a:cs typeface="Montserrat"/>
              <a:sym typeface="Montserrat"/>
            </a:endParaRPr>
          </a:p>
          <a:p>
            <a:pPr indent="0" lvl="0" marL="0" rtl="0" algn="l">
              <a:spcBef>
                <a:spcPts val="1200"/>
              </a:spcBef>
              <a:spcAft>
                <a:spcPts val="1600"/>
              </a:spcAft>
              <a:buNone/>
            </a:pPr>
            <a:r>
              <a:t/>
            </a:r>
            <a:endParaRPr sz="1500">
              <a:latin typeface="Montserrat"/>
              <a:ea typeface="Montserrat"/>
              <a:cs typeface="Montserrat"/>
              <a:sym typeface="Montserrat"/>
            </a:endParaRPr>
          </a:p>
        </p:txBody>
      </p:sp>
      <p:sp>
        <p:nvSpPr>
          <p:cNvPr id="259" name="Google Shape;259;p20"/>
          <p:cNvSpPr txBox="1"/>
          <p:nvPr/>
        </p:nvSpPr>
        <p:spPr>
          <a:xfrm>
            <a:off x="1297500" y="37887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2030400" y="3788713"/>
            <a:ext cx="5877300" cy="808800"/>
          </a:xfrm>
          <a:prstGeom prst="rect">
            <a:avLst/>
          </a:prstGeom>
        </p:spPr>
        <p:txBody>
          <a:bodyPr anchorCtr="0" anchor="t" bIns="91425" lIns="91425" spcFirstLastPara="1" rIns="91425" wrap="square" tIns="91425">
            <a:noAutofit/>
          </a:bodyPr>
          <a:lstStyle/>
          <a:p>
            <a:pPr indent="0" lvl="0" marL="0" rtl="0" algn="just">
              <a:lnSpc>
                <a:spcPct val="107916"/>
              </a:lnSpc>
              <a:spcBef>
                <a:spcPts val="0"/>
              </a:spcBef>
              <a:spcAft>
                <a:spcPts val="1200"/>
              </a:spcAft>
              <a:buNone/>
            </a:pPr>
            <a:r>
              <a:rPr lang="en-GB" sz="1500">
                <a:latin typeface="Montserrat"/>
                <a:ea typeface="Montserrat"/>
                <a:cs typeface="Montserrat"/>
                <a:sym typeface="Montserrat"/>
              </a:rPr>
              <a:t>There will be a Admin web portal in which admin can add more labs , delete labs , delete users, generate qr code, and generate logs from the database.</a:t>
            </a:r>
            <a:endParaRPr sz="15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4" name="Shape 264"/>
        <p:cNvGrpSpPr/>
        <p:nvPr/>
      </p:nvGrpSpPr>
      <p:grpSpPr>
        <a:xfrm>
          <a:off x="0" y="0"/>
          <a:ext cx="0" cy="0"/>
          <a:chOff x="0" y="0"/>
          <a:chExt cx="0" cy="0"/>
        </a:xfrm>
      </p:grpSpPr>
      <p:sp>
        <p:nvSpPr>
          <p:cNvPr id="265" name="Google Shape;265;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FF735B"/>
                </a:solidFill>
              </a:rPr>
              <a:t>TECHNOLOGIES USED</a:t>
            </a:r>
            <a:endParaRPr b="1" sz="3000">
              <a:solidFill>
                <a:srgbClr val="FF735B"/>
              </a:solidFill>
            </a:endParaRPr>
          </a:p>
        </p:txBody>
      </p:sp>
      <p:sp>
        <p:nvSpPr>
          <p:cNvPr id="266" name="Google Shape;266;p21"/>
          <p:cNvSpPr txBox="1"/>
          <p:nvPr>
            <p:ph idx="1" type="body"/>
          </p:nvPr>
        </p:nvSpPr>
        <p:spPr>
          <a:xfrm>
            <a:off x="2032275" y="1529525"/>
            <a:ext cx="45555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solidFill>
                  <a:schemeClr val="accent2"/>
                </a:solidFill>
                <a:latin typeface="Arial"/>
                <a:ea typeface="Arial"/>
                <a:cs typeface="Arial"/>
                <a:sym typeface="Arial"/>
              </a:rPr>
              <a:t>FRONTEND</a:t>
            </a:r>
            <a:r>
              <a:rPr lang="en-GB" sz="1400">
                <a:solidFill>
                  <a:schemeClr val="accent2"/>
                </a:solidFill>
                <a:latin typeface="Arial"/>
                <a:ea typeface="Arial"/>
                <a:cs typeface="Arial"/>
                <a:sym typeface="Arial"/>
              </a:rPr>
              <a:t>:</a:t>
            </a:r>
            <a:endParaRPr sz="1400">
              <a:solidFill>
                <a:schemeClr val="accent2"/>
              </a:solidFill>
              <a:latin typeface="Arial"/>
              <a:ea typeface="Arial"/>
              <a:cs typeface="Arial"/>
              <a:sym typeface="Arial"/>
            </a:endParaRPr>
          </a:p>
          <a:p>
            <a:pPr indent="-317500" lvl="0" marL="457200" rtl="0" algn="l">
              <a:spcBef>
                <a:spcPts val="1600"/>
              </a:spcBef>
              <a:spcAft>
                <a:spcPts val="0"/>
              </a:spcAft>
              <a:buSzPts val="1400"/>
              <a:buFont typeface="Arial"/>
              <a:buChar char="●"/>
            </a:pPr>
            <a:r>
              <a:rPr lang="en-GB" sz="1600">
                <a:latin typeface="Arial"/>
                <a:ea typeface="Arial"/>
                <a:cs typeface="Arial"/>
                <a:sym typeface="Arial"/>
              </a:rPr>
              <a:t>Flutter</a:t>
            </a:r>
            <a:r>
              <a:rPr lang="en-GB" sz="1400">
                <a:latin typeface="Arial"/>
                <a:ea typeface="Arial"/>
                <a:cs typeface="Arial"/>
                <a:sym typeface="Arial"/>
              </a:rPr>
              <a:t>         (framework)</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GB" sz="1600">
                <a:latin typeface="Arial"/>
                <a:ea typeface="Arial"/>
                <a:cs typeface="Arial"/>
                <a:sym typeface="Arial"/>
              </a:rPr>
              <a:t>Dart</a:t>
            </a:r>
            <a:r>
              <a:rPr lang="en-GB" sz="1400">
                <a:latin typeface="Arial"/>
                <a:ea typeface="Arial"/>
                <a:cs typeface="Arial"/>
                <a:sym typeface="Arial"/>
              </a:rPr>
              <a:t>            (programing language)</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GB" sz="1600">
                <a:latin typeface="Arial"/>
                <a:ea typeface="Arial"/>
                <a:cs typeface="Arial"/>
                <a:sym typeface="Arial"/>
              </a:rPr>
              <a:t>Provider  </a:t>
            </a:r>
            <a:r>
              <a:rPr lang="en-GB" sz="1400">
                <a:latin typeface="Arial"/>
                <a:ea typeface="Arial"/>
                <a:cs typeface="Arial"/>
                <a:sym typeface="Arial"/>
              </a:rPr>
              <a:t>   (state management)</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GB" sz="1600">
                <a:latin typeface="Arial"/>
                <a:ea typeface="Arial"/>
                <a:cs typeface="Arial"/>
                <a:sym typeface="Arial"/>
              </a:rPr>
              <a:t>Dio    </a:t>
            </a:r>
            <a:r>
              <a:rPr lang="en-GB" sz="1400">
                <a:latin typeface="Arial"/>
                <a:ea typeface="Arial"/>
                <a:cs typeface="Arial"/>
                <a:sym typeface="Arial"/>
              </a:rPr>
              <a:t>         (http client)</a:t>
            </a:r>
            <a:endParaRPr sz="1400">
              <a:latin typeface="Arial"/>
              <a:ea typeface="Arial"/>
              <a:cs typeface="Arial"/>
              <a:sym typeface="Arial"/>
            </a:endParaRPr>
          </a:p>
          <a:p>
            <a:pPr indent="0" lvl="0" marL="0" rtl="0" algn="l">
              <a:spcBef>
                <a:spcPts val="1600"/>
              </a:spcBef>
              <a:spcAft>
                <a:spcPts val="0"/>
              </a:spcAft>
              <a:buNone/>
            </a:pPr>
            <a:r>
              <a:rPr b="1" lang="en-GB" sz="1600">
                <a:solidFill>
                  <a:schemeClr val="accent2"/>
                </a:solidFill>
                <a:latin typeface="Arial"/>
                <a:ea typeface="Arial"/>
                <a:cs typeface="Arial"/>
                <a:sym typeface="Arial"/>
              </a:rPr>
              <a:t>BACKEND:</a:t>
            </a:r>
            <a:endParaRPr b="1" sz="1600">
              <a:solidFill>
                <a:schemeClr val="accent2"/>
              </a:solidFill>
              <a:latin typeface="Arial"/>
              <a:ea typeface="Arial"/>
              <a:cs typeface="Arial"/>
              <a:sym typeface="Arial"/>
            </a:endParaRPr>
          </a:p>
          <a:p>
            <a:pPr indent="-330200" lvl="0" marL="457200" rtl="0" algn="l">
              <a:spcBef>
                <a:spcPts val="1600"/>
              </a:spcBef>
              <a:spcAft>
                <a:spcPts val="0"/>
              </a:spcAft>
              <a:buSzPts val="1600"/>
              <a:buFont typeface="Arial"/>
              <a:buChar char="●"/>
            </a:pPr>
            <a:r>
              <a:rPr lang="en-GB" sz="1600">
                <a:latin typeface="Arial"/>
                <a:ea typeface="Arial"/>
                <a:cs typeface="Arial"/>
                <a:sym typeface="Arial"/>
              </a:rPr>
              <a:t>GO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MongoDB</a:t>
            </a:r>
            <a:endParaRPr sz="1600">
              <a:latin typeface="Arial"/>
              <a:ea typeface="Arial"/>
              <a:cs typeface="Arial"/>
              <a:sym typeface="Arial"/>
            </a:endParaRPr>
          </a:p>
          <a:p>
            <a:pPr indent="0" lvl="0" marL="0" rtl="0" algn="l">
              <a:spcBef>
                <a:spcPts val="1600"/>
              </a:spcBef>
              <a:spcAft>
                <a:spcPts val="1600"/>
              </a:spcAft>
              <a:buNone/>
            </a:pPr>
            <a:r>
              <a:t/>
            </a:r>
            <a:endParaRPr sz="1400"/>
          </a:p>
        </p:txBody>
      </p:sp>
      <p:sp>
        <p:nvSpPr>
          <p:cNvPr id="267" name="Google Shape;267;p21"/>
          <p:cNvSpPr txBox="1"/>
          <p:nvPr/>
        </p:nvSpPr>
        <p:spPr>
          <a:xfrm>
            <a:off x="7780900" y="4103850"/>
            <a:ext cx="138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268" name="Google Shape;268;p21"/>
          <p:cNvPicPr preferRelativeResize="0"/>
          <p:nvPr/>
        </p:nvPicPr>
        <p:blipFill>
          <a:blip r:embed="rId3">
            <a:alphaModFix/>
          </a:blip>
          <a:stretch>
            <a:fillRect/>
          </a:stretch>
        </p:blipFill>
        <p:spPr>
          <a:xfrm>
            <a:off x="8229900" y="4229400"/>
            <a:ext cx="914100" cy="914100"/>
          </a:xfrm>
          <a:prstGeom prst="rect">
            <a:avLst/>
          </a:prstGeom>
          <a:noFill/>
          <a:ln>
            <a:noFill/>
          </a:ln>
        </p:spPr>
      </p:pic>
      <p:pic>
        <p:nvPicPr>
          <p:cNvPr id="269" name="Google Shape;269;p21"/>
          <p:cNvPicPr preferRelativeResize="0"/>
          <p:nvPr/>
        </p:nvPicPr>
        <p:blipFill>
          <a:blip r:embed="rId4">
            <a:alphaModFix/>
          </a:blip>
          <a:stretch>
            <a:fillRect/>
          </a:stretch>
        </p:blipFill>
        <p:spPr>
          <a:xfrm>
            <a:off x="8229900" y="0"/>
            <a:ext cx="914100" cy="914100"/>
          </a:xfrm>
          <a:prstGeom prst="rect">
            <a:avLst/>
          </a:prstGeom>
          <a:noFill/>
          <a:ln>
            <a:noFill/>
          </a:ln>
        </p:spPr>
      </p:pic>
      <p:pic>
        <p:nvPicPr>
          <p:cNvPr id="270" name="Google Shape;270;p21"/>
          <p:cNvPicPr preferRelativeResize="0"/>
          <p:nvPr/>
        </p:nvPicPr>
        <p:blipFill>
          <a:blip r:embed="rId5">
            <a:alphaModFix/>
          </a:blip>
          <a:stretch>
            <a:fillRect/>
          </a:stretch>
        </p:blipFill>
        <p:spPr>
          <a:xfrm>
            <a:off x="6740175" y="1460250"/>
            <a:ext cx="2251424" cy="19885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FF735B"/>
                </a:solidFill>
              </a:rPr>
              <a:t>STATE DIAGRAM</a:t>
            </a:r>
            <a:endParaRPr b="1" sz="3000">
              <a:solidFill>
                <a:srgbClr val="FF735B"/>
              </a:solidFill>
            </a:endParaRPr>
          </a:p>
        </p:txBody>
      </p:sp>
      <p:sp>
        <p:nvSpPr>
          <p:cNvPr id="276" name="Google Shape;276;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77" name="Google Shape;277;p22"/>
          <p:cNvPicPr preferRelativeResize="0"/>
          <p:nvPr/>
        </p:nvPicPr>
        <p:blipFill>
          <a:blip r:embed="rId3">
            <a:alphaModFix/>
          </a:blip>
          <a:stretch>
            <a:fillRect/>
          </a:stretch>
        </p:blipFill>
        <p:spPr>
          <a:xfrm>
            <a:off x="1722450" y="1384475"/>
            <a:ext cx="5276850" cy="3581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1" name="Shape 281"/>
        <p:cNvGrpSpPr/>
        <p:nvPr/>
      </p:nvGrpSpPr>
      <p:grpSpPr>
        <a:xfrm>
          <a:off x="0" y="0"/>
          <a:ext cx="0" cy="0"/>
          <a:chOff x="0" y="0"/>
          <a:chExt cx="0" cy="0"/>
        </a:xfrm>
      </p:grpSpPr>
      <p:sp>
        <p:nvSpPr>
          <p:cNvPr id="282" name="Google Shape;282;p23"/>
          <p:cNvSpPr txBox="1"/>
          <p:nvPr>
            <p:ph type="title"/>
          </p:nvPr>
        </p:nvSpPr>
        <p:spPr>
          <a:xfrm>
            <a:off x="150" y="1947700"/>
            <a:ext cx="91440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000">
                <a:solidFill>
                  <a:srgbClr val="FF735B"/>
                </a:solidFill>
              </a:rPr>
              <a:t>Android Interfaces</a:t>
            </a:r>
            <a:endParaRPr b="1" sz="3000">
              <a:solidFill>
                <a:srgbClr val="FF735B"/>
              </a:solidFill>
            </a:endParaRPr>
          </a:p>
        </p:txBody>
      </p:sp>
      <p:sp>
        <p:nvSpPr>
          <p:cNvPr id="283" name="Google Shape;283;p23"/>
          <p:cNvSpPr txBox="1"/>
          <p:nvPr/>
        </p:nvSpPr>
        <p:spPr>
          <a:xfrm>
            <a:off x="7780900" y="4103850"/>
            <a:ext cx="138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7" name="Shape 287"/>
        <p:cNvGrpSpPr/>
        <p:nvPr/>
      </p:nvGrpSpPr>
      <p:grpSpPr>
        <a:xfrm>
          <a:off x="0" y="0"/>
          <a:ext cx="0" cy="0"/>
          <a:chOff x="0" y="0"/>
          <a:chExt cx="0" cy="0"/>
        </a:xfrm>
      </p:grpSpPr>
      <p:sp>
        <p:nvSpPr>
          <p:cNvPr id="288" name="Google Shape;288;p24"/>
          <p:cNvSpPr txBox="1"/>
          <p:nvPr>
            <p:ph idx="2" type="title"/>
          </p:nvPr>
        </p:nvSpPr>
        <p:spPr>
          <a:xfrm>
            <a:off x="1033650" y="382550"/>
            <a:ext cx="26976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LOGIN </a:t>
            </a:r>
            <a:r>
              <a:rPr b="1" lang="en-GB" sz="1800"/>
              <a:t>SCREEN </a:t>
            </a:r>
            <a:endParaRPr b="1" sz="1800"/>
          </a:p>
        </p:txBody>
      </p:sp>
      <p:sp>
        <p:nvSpPr>
          <p:cNvPr id="289" name="Google Shape;289;p24"/>
          <p:cNvSpPr txBox="1"/>
          <p:nvPr>
            <p:ph type="title"/>
          </p:nvPr>
        </p:nvSpPr>
        <p:spPr>
          <a:xfrm>
            <a:off x="522250" y="1897263"/>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Separate tabs for Student and Visitor.</a:t>
            </a:r>
            <a:endParaRPr/>
          </a:p>
          <a:p>
            <a:pPr indent="0" lvl="0" marL="0" rtl="0" algn="l">
              <a:lnSpc>
                <a:spcPct val="115000"/>
              </a:lnSpc>
              <a:spcBef>
                <a:spcPts val="1600"/>
              </a:spcBef>
              <a:spcAft>
                <a:spcPts val="1600"/>
              </a:spcAft>
              <a:buNone/>
            </a:pPr>
            <a:r>
              <a:rPr lang="en-GB" sz="1400"/>
              <a:t>Visitor: Not </a:t>
            </a:r>
            <a:r>
              <a:rPr lang="en-GB" sz="1400"/>
              <a:t>the</a:t>
            </a:r>
            <a:r>
              <a:rPr lang="en-GB" sz="1400"/>
              <a:t> student/faculty of our university</a:t>
            </a:r>
            <a:endParaRPr sz="1400"/>
          </a:p>
        </p:txBody>
      </p:sp>
      <p:grpSp>
        <p:nvGrpSpPr>
          <p:cNvPr id="290" name="Google Shape;290;p24"/>
          <p:cNvGrpSpPr/>
          <p:nvPr/>
        </p:nvGrpSpPr>
        <p:grpSpPr>
          <a:xfrm>
            <a:off x="3529328" y="50049"/>
            <a:ext cx="2564328" cy="4989473"/>
            <a:chOff x="3729346" y="1055582"/>
            <a:chExt cx="1958100" cy="3777900"/>
          </a:xfrm>
        </p:grpSpPr>
        <p:sp>
          <p:nvSpPr>
            <p:cNvPr id="291" name="Google Shape;291;p24"/>
            <p:cNvSpPr/>
            <p:nvPr/>
          </p:nvSpPr>
          <p:spPr>
            <a:xfrm rot="-5400000">
              <a:off x="3276827" y="2404608"/>
              <a:ext cx="2860500" cy="1446900"/>
            </a:xfrm>
            <a:prstGeom prst="roundRect">
              <a:avLst>
                <a:gd fmla="val 455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rot="-5400000">
              <a:off x="2819446" y="1965482"/>
              <a:ext cx="3777900" cy="1958100"/>
            </a:xfrm>
            <a:prstGeom prst="roundRect">
              <a:avLst>
                <a:gd fmla="val 455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4473243" y="4300359"/>
              <a:ext cx="472800" cy="76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24"/>
          <p:cNvGrpSpPr/>
          <p:nvPr/>
        </p:nvGrpSpPr>
        <p:grpSpPr>
          <a:xfrm>
            <a:off x="6237713" y="50199"/>
            <a:ext cx="2604469" cy="4989473"/>
            <a:chOff x="3729346" y="1055582"/>
            <a:chExt cx="1958100" cy="3777900"/>
          </a:xfrm>
        </p:grpSpPr>
        <p:sp>
          <p:nvSpPr>
            <p:cNvPr id="295" name="Google Shape;295;p24"/>
            <p:cNvSpPr/>
            <p:nvPr/>
          </p:nvSpPr>
          <p:spPr>
            <a:xfrm rot="-5400000">
              <a:off x="3276827" y="2404608"/>
              <a:ext cx="2860500" cy="14469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6" name="Google Shape;296;p24"/>
            <p:cNvSpPr/>
            <p:nvPr/>
          </p:nvSpPr>
          <p:spPr>
            <a:xfrm rot="-5400000">
              <a:off x="2819446" y="1965482"/>
              <a:ext cx="3777900" cy="19581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7" name="Google Shape;297;p24"/>
            <p:cNvSpPr/>
            <p:nvPr/>
          </p:nvSpPr>
          <p:spPr>
            <a:xfrm>
              <a:off x="4473243" y="4300359"/>
              <a:ext cx="472800" cy="76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298" name="Google Shape;298;p24"/>
          <p:cNvPicPr preferRelativeResize="0"/>
          <p:nvPr/>
        </p:nvPicPr>
        <p:blipFill>
          <a:blip r:embed="rId3">
            <a:alphaModFix/>
          </a:blip>
          <a:stretch>
            <a:fillRect/>
          </a:stretch>
        </p:blipFill>
        <p:spPr>
          <a:xfrm>
            <a:off x="3606800" y="203725"/>
            <a:ext cx="2420400" cy="4682148"/>
          </a:xfrm>
          <a:prstGeom prst="rect">
            <a:avLst/>
          </a:prstGeom>
          <a:noFill/>
          <a:ln>
            <a:noFill/>
          </a:ln>
        </p:spPr>
      </p:pic>
      <p:pic>
        <p:nvPicPr>
          <p:cNvPr id="299" name="Google Shape;299;p24"/>
          <p:cNvPicPr preferRelativeResize="0"/>
          <p:nvPr/>
        </p:nvPicPr>
        <p:blipFill>
          <a:blip r:embed="rId4">
            <a:alphaModFix/>
          </a:blip>
          <a:stretch>
            <a:fillRect/>
          </a:stretch>
        </p:blipFill>
        <p:spPr>
          <a:xfrm>
            <a:off x="6305600" y="203725"/>
            <a:ext cx="2460226" cy="46821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3" name="Shape 303"/>
        <p:cNvGrpSpPr/>
        <p:nvPr/>
      </p:nvGrpSpPr>
      <p:grpSpPr>
        <a:xfrm>
          <a:off x="0" y="0"/>
          <a:ext cx="0" cy="0"/>
          <a:chOff x="0" y="0"/>
          <a:chExt cx="0" cy="0"/>
        </a:xfrm>
      </p:grpSpPr>
      <p:sp>
        <p:nvSpPr>
          <p:cNvPr id="304" name="Google Shape;304;p2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REGISTER </a:t>
            </a:r>
            <a:r>
              <a:rPr b="1" lang="en-GB" sz="1800"/>
              <a:t>SCREEN</a:t>
            </a:r>
            <a:endParaRPr b="1" sz="1800"/>
          </a:p>
        </p:txBody>
      </p:sp>
      <p:sp>
        <p:nvSpPr>
          <p:cNvPr id="305" name="Google Shape;305;p25"/>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Student have to register to use this app.</a:t>
            </a:r>
            <a:endParaRPr/>
          </a:p>
          <a:p>
            <a:pPr indent="0" lvl="0" marL="0" rtl="0" algn="l">
              <a:lnSpc>
                <a:spcPct val="115000"/>
              </a:lnSpc>
              <a:spcBef>
                <a:spcPts val="1600"/>
              </a:spcBef>
              <a:spcAft>
                <a:spcPts val="1600"/>
              </a:spcAft>
              <a:buNone/>
            </a:pPr>
            <a:r>
              <a:rPr lang="en-GB"/>
              <a:t>Visitor don’t need to register.</a:t>
            </a:r>
            <a:endParaRPr/>
          </a:p>
        </p:txBody>
      </p:sp>
      <p:grpSp>
        <p:nvGrpSpPr>
          <p:cNvPr id="306" name="Google Shape;306;p25"/>
          <p:cNvGrpSpPr/>
          <p:nvPr/>
        </p:nvGrpSpPr>
        <p:grpSpPr>
          <a:xfrm>
            <a:off x="5821870" y="109529"/>
            <a:ext cx="2604469" cy="4935826"/>
            <a:chOff x="3729346" y="1055582"/>
            <a:chExt cx="1958100" cy="3777900"/>
          </a:xfrm>
        </p:grpSpPr>
        <p:sp>
          <p:nvSpPr>
            <p:cNvPr id="307" name="Google Shape;307;p25"/>
            <p:cNvSpPr/>
            <p:nvPr/>
          </p:nvSpPr>
          <p:spPr>
            <a:xfrm rot="-5400000">
              <a:off x="3276827" y="2404608"/>
              <a:ext cx="2860500" cy="14469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8" name="Google Shape;308;p25"/>
            <p:cNvSpPr/>
            <p:nvPr/>
          </p:nvSpPr>
          <p:spPr>
            <a:xfrm rot="-5400000">
              <a:off x="2819446" y="1965482"/>
              <a:ext cx="3777900" cy="1958100"/>
            </a:xfrm>
            <a:prstGeom prst="roundRect">
              <a:avLst>
                <a:gd fmla="val 455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9" name="Google Shape;309;p25"/>
            <p:cNvSpPr/>
            <p:nvPr/>
          </p:nvSpPr>
          <p:spPr>
            <a:xfrm>
              <a:off x="4473243" y="4300359"/>
              <a:ext cx="472800" cy="76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310" name="Google Shape;310;p25"/>
          <p:cNvPicPr preferRelativeResize="0"/>
          <p:nvPr/>
        </p:nvPicPr>
        <p:blipFill rotWithShape="1">
          <a:blip r:embed="rId3">
            <a:alphaModFix/>
          </a:blip>
          <a:srcRect b="5186" l="0" r="0" t="5087"/>
          <a:stretch/>
        </p:blipFill>
        <p:spPr>
          <a:xfrm>
            <a:off x="5909375" y="240399"/>
            <a:ext cx="2429475" cy="461492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